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0" r:id="rId4"/>
    <p:sldId id="259" r:id="rId5"/>
    <p:sldId id="261" r:id="rId6"/>
    <p:sldId id="278" r:id="rId7"/>
    <p:sldId id="258" r:id="rId8"/>
    <p:sldId id="279" r:id="rId9"/>
    <p:sldId id="262" r:id="rId10"/>
    <p:sldId id="290" r:id="rId11"/>
    <p:sldId id="291" r:id="rId12"/>
    <p:sldId id="263" r:id="rId13"/>
    <p:sldId id="264" r:id="rId14"/>
    <p:sldId id="265" r:id="rId15"/>
    <p:sldId id="284" r:id="rId16"/>
    <p:sldId id="281" r:id="rId17"/>
    <p:sldId id="266" r:id="rId18"/>
    <p:sldId id="280" r:id="rId19"/>
    <p:sldId id="267" r:id="rId20"/>
    <p:sldId id="282" r:id="rId21"/>
    <p:sldId id="268" r:id="rId22"/>
    <p:sldId id="269" r:id="rId23"/>
    <p:sldId id="283" r:id="rId24"/>
    <p:sldId id="270" r:id="rId25"/>
    <p:sldId id="271" r:id="rId26"/>
    <p:sldId id="272" r:id="rId27"/>
    <p:sldId id="285" r:id="rId28"/>
    <p:sldId id="286" r:id="rId29"/>
    <p:sldId id="273" r:id="rId30"/>
    <p:sldId id="274" r:id="rId31"/>
    <p:sldId id="275" r:id="rId32"/>
    <p:sldId id="276" r:id="rId33"/>
    <p:sldId id="277" r:id="rId34"/>
    <p:sldId id="287" r:id="rId35"/>
    <p:sldId id="289" r:id="rId36"/>
    <p:sldId id="288" r:id="rId37"/>
    <p:sldId id="292" r:id="rId38"/>
    <p:sldId id="293" r:id="rId39"/>
    <p:sldId id="295" r:id="rId40"/>
    <p:sldId id="294" r:id="rId41"/>
    <p:sldId id="320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13" r:id="rId53"/>
    <p:sldId id="314" r:id="rId54"/>
    <p:sldId id="317" r:id="rId55"/>
    <p:sldId id="307" r:id="rId56"/>
    <p:sldId id="308" r:id="rId57"/>
    <p:sldId id="309" r:id="rId58"/>
    <p:sldId id="318" r:id="rId59"/>
    <p:sldId id="319" r:id="rId60"/>
    <p:sldId id="310" r:id="rId61"/>
    <p:sldId id="311" r:id="rId62"/>
    <p:sldId id="312" r:id="rId63"/>
    <p:sldId id="315" r:id="rId64"/>
    <p:sldId id="316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2.jpeg>
</file>

<file path=ppt/media/image16.jpeg>
</file>

<file path=ppt/media/image19.jpeg>
</file>

<file path=ppt/media/image20.jpeg>
</file>

<file path=ppt/media/image23.jpeg>
</file>

<file path=ppt/media/image37.png>
</file>

<file path=ppt/media/image38.png>
</file>

<file path=ppt/media/image46.jpeg>
</file>

<file path=ppt/media/image47.jpeg>
</file>

<file path=ppt/media/image54.jpeg>
</file>

<file path=ppt/media/image55.jpeg>
</file>

<file path=ppt/media/image56.jpeg>
</file>

<file path=ppt/media/image6.png>
</file>

<file path=ppt/media/image60.jpeg>
</file>

<file path=ppt/media/image61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22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73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5796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012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85285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87605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249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5353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59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639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659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296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7938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619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6166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464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A8773-E6F4-4BF9-93C0-B96F2D004DDB}" type="datetimeFigureOut">
              <a:rPr lang="en-GB" smtClean="0"/>
              <a:t>26/03/2020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93BE1A4-1D00-4B0F-8CD5-DB37B5CC57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0731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e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jpe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2655" y="83127"/>
            <a:ext cx="10169235" cy="4174838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GB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Chapter 3  </a:t>
            </a:r>
            <a:br>
              <a:rPr lang="en-GB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 order linear differential equations</a:t>
            </a:r>
            <a:r>
              <a:rPr lang="en-GB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GB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GB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3564" y="3694544"/>
            <a:ext cx="9144000" cy="1819563"/>
          </a:xfrm>
        </p:spPr>
        <p:txBody>
          <a:bodyPr>
            <a:normAutofit fontScale="92500" lnSpcReduction="10000"/>
          </a:bodyPr>
          <a:lstStyle/>
          <a:p>
            <a:endParaRPr lang="en-GB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3200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3200" dirty="0" err="1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Prof.</a:t>
            </a:r>
            <a:r>
              <a:rPr lang="en-GB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Pham </a:t>
            </a:r>
            <a:r>
              <a:rPr lang="en-GB" sz="32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Huu</a:t>
            </a:r>
            <a:r>
              <a:rPr lang="en-GB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2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Anh</a:t>
            </a:r>
            <a:r>
              <a:rPr lang="en-GB" sz="32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Ngoc</a:t>
            </a:r>
            <a:r>
              <a:rPr lang="en-GB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GB" sz="3200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200" dirty="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Mathematics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02162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978" y="1089891"/>
            <a:ext cx="10185392" cy="466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18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412" y="2597750"/>
            <a:ext cx="5585176" cy="1662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7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636" y="214137"/>
            <a:ext cx="8313418" cy="626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5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309" y="374060"/>
            <a:ext cx="9255527" cy="613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0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8" y="172365"/>
            <a:ext cx="10446327" cy="695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03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37673" y="1607128"/>
            <a:ext cx="83041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REMARK:</a:t>
            </a:r>
          </a:p>
          <a:p>
            <a:endParaRPr lang="en-GB" dirty="0" smtClean="0"/>
          </a:p>
          <a:p>
            <a:r>
              <a:rPr lang="en-GB" dirty="0" smtClean="0"/>
              <a:t>If f and g  are </a:t>
            </a:r>
            <a:r>
              <a:rPr lang="en-GB" dirty="0" smtClean="0">
                <a:solidFill>
                  <a:srgbClr val="FF0000"/>
                </a:solidFill>
              </a:rPr>
              <a:t>linearly dependent on (</a:t>
            </a:r>
            <a:r>
              <a:rPr lang="en-GB" dirty="0" err="1" smtClean="0">
                <a:solidFill>
                  <a:srgbClr val="FF0000"/>
                </a:solidFill>
              </a:rPr>
              <a:t>a,b</a:t>
            </a:r>
            <a:r>
              <a:rPr lang="en-GB" dirty="0" smtClean="0">
                <a:solidFill>
                  <a:srgbClr val="FF0000"/>
                </a:solidFill>
              </a:rPr>
              <a:t>) </a:t>
            </a:r>
            <a:r>
              <a:rPr lang="en-GB" dirty="0" smtClean="0"/>
              <a:t>then</a:t>
            </a:r>
          </a:p>
          <a:p>
            <a:r>
              <a:rPr lang="en-GB" dirty="0" smtClean="0"/>
              <a:t> </a:t>
            </a:r>
          </a:p>
          <a:p>
            <a:r>
              <a:rPr lang="en-GB" dirty="0" smtClean="0"/>
              <a:t>                                      </a:t>
            </a:r>
            <a:r>
              <a:rPr lang="en-GB" dirty="0">
                <a:solidFill>
                  <a:srgbClr val="FF0000"/>
                </a:solidFill>
              </a:rPr>
              <a:t>f</a:t>
            </a:r>
            <a:r>
              <a:rPr lang="en-GB" dirty="0" smtClean="0">
                <a:solidFill>
                  <a:srgbClr val="FF0000"/>
                </a:solidFill>
              </a:rPr>
              <a:t>(x)=</a:t>
            </a:r>
            <a:r>
              <a:rPr lang="en-GB" dirty="0" err="1" smtClean="0">
                <a:solidFill>
                  <a:srgbClr val="FF0000"/>
                </a:solidFill>
              </a:rPr>
              <a:t>k.g</a:t>
            </a:r>
            <a:r>
              <a:rPr lang="en-GB" dirty="0" smtClean="0">
                <a:solidFill>
                  <a:srgbClr val="FF0000"/>
                </a:solidFill>
              </a:rPr>
              <a:t>(x),     </a:t>
            </a:r>
            <a:r>
              <a:rPr lang="en-GB" dirty="0" smtClean="0"/>
              <a:t>x in (</a:t>
            </a:r>
            <a:r>
              <a:rPr lang="en-GB" dirty="0" err="1" smtClean="0"/>
              <a:t>a,b</a:t>
            </a:r>
            <a:r>
              <a:rPr lang="en-GB" dirty="0" smtClean="0"/>
              <a:t>)</a:t>
            </a:r>
          </a:p>
          <a:p>
            <a:endParaRPr lang="en-GB" dirty="0"/>
          </a:p>
          <a:p>
            <a:r>
              <a:rPr lang="en-GB" dirty="0" smtClean="0"/>
              <a:t>                                              (k is a constant)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014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78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036" y="101274"/>
            <a:ext cx="9421782" cy="620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4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1200" y="858981"/>
            <a:ext cx="1032044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How to prove </a:t>
            </a:r>
            <a:r>
              <a:rPr lang="en-GB" dirty="0"/>
              <a:t> </a:t>
            </a:r>
            <a:r>
              <a:rPr lang="en-GB" dirty="0" smtClean="0"/>
              <a:t>that</a:t>
            </a:r>
          </a:p>
          <a:p>
            <a:endParaRPr lang="en-GB" dirty="0" smtClean="0"/>
          </a:p>
          <a:p>
            <a:r>
              <a:rPr lang="en-GB" dirty="0" smtClean="0"/>
              <a:t>                             </a:t>
            </a:r>
            <a:r>
              <a:rPr lang="en-GB" dirty="0" err="1" smtClean="0"/>
              <a:t>e^x</a:t>
            </a:r>
            <a:r>
              <a:rPr lang="en-GB" dirty="0" smtClean="0"/>
              <a:t>, e^{2x}       </a:t>
            </a:r>
            <a:r>
              <a:rPr lang="en-GB" dirty="0" smtClean="0">
                <a:solidFill>
                  <a:srgbClr val="FF0000"/>
                </a:solidFill>
              </a:rPr>
              <a:t>are linearly independent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dirty="0" smtClean="0"/>
              <a:t>Assume that</a:t>
            </a:r>
          </a:p>
          <a:p>
            <a:endParaRPr lang="en-GB" dirty="0"/>
          </a:p>
          <a:p>
            <a:r>
              <a:rPr lang="en-GB" dirty="0" smtClean="0">
                <a:solidFill>
                  <a:srgbClr val="FF0000"/>
                </a:solidFill>
              </a:rPr>
              <a:t>                         c_1 e^x+c_2e^{2x}=0,    for all x.</a:t>
            </a:r>
          </a:p>
          <a:p>
            <a:r>
              <a:rPr lang="en-GB" dirty="0"/>
              <a:t> </a:t>
            </a:r>
            <a:r>
              <a:rPr lang="en-GB" dirty="0" smtClean="0"/>
              <a:t> </a:t>
            </a:r>
          </a:p>
          <a:p>
            <a:r>
              <a:rPr lang="en-GB" dirty="0" smtClean="0"/>
              <a:t>We show that </a:t>
            </a:r>
            <a:r>
              <a:rPr lang="en-GB" dirty="0" smtClean="0">
                <a:solidFill>
                  <a:srgbClr val="FF0000"/>
                </a:solidFill>
              </a:rPr>
              <a:t>c_1=c_2=0</a:t>
            </a:r>
            <a:r>
              <a:rPr lang="en-GB" dirty="0" smtClean="0"/>
              <a:t>. Then </a:t>
            </a:r>
            <a:r>
              <a:rPr lang="en-GB" dirty="0" err="1" smtClean="0"/>
              <a:t>e^x</a:t>
            </a:r>
            <a:r>
              <a:rPr lang="en-GB" dirty="0" smtClean="0"/>
              <a:t>, e^{2x} </a:t>
            </a:r>
            <a:r>
              <a:rPr lang="en-GB" dirty="0" smtClean="0">
                <a:solidFill>
                  <a:srgbClr val="FF0000"/>
                </a:solidFill>
              </a:rPr>
              <a:t>are linearly independent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dirty="0" smtClean="0"/>
              <a:t>How to prove it?</a:t>
            </a:r>
          </a:p>
          <a:p>
            <a:endParaRPr lang="en-GB" dirty="0"/>
          </a:p>
          <a:p>
            <a:r>
              <a:rPr lang="en-GB" dirty="0" smtClean="0"/>
              <a:t>When x=0, we have 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                    c_1+c_2=0                           (1)</a:t>
            </a:r>
          </a:p>
          <a:p>
            <a:r>
              <a:rPr lang="en-GB" dirty="0" smtClean="0"/>
              <a:t>When x=1,  we get                e c_1 +e^2 c_2=0                  (2)</a:t>
            </a:r>
          </a:p>
          <a:p>
            <a:endParaRPr lang="en-GB" dirty="0"/>
          </a:p>
          <a:p>
            <a:r>
              <a:rPr lang="en-GB" dirty="0" smtClean="0"/>
              <a:t>Solving (1)-(2) gives                     c_1=c_2=0.</a:t>
            </a:r>
          </a:p>
          <a:p>
            <a:endParaRPr lang="en-GB" dirty="0" smtClean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804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219" y="537600"/>
            <a:ext cx="11065436" cy="580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46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566" y="711199"/>
            <a:ext cx="9370241" cy="525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1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371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6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218" y="598136"/>
            <a:ext cx="9089272" cy="611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4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91" y="1012982"/>
            <a:ext cx="9615054" cy="14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7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9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715" y="546795"/>
            <a:ext cx="9794594" cy="197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9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91" y="572655"/>
            <a:ext cx="10847682" cy="596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76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37" y="897819"/>
            <a:ext cx="9485745" cy="577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9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8474" y="424874"/>
            <a:ext cx="13108337" cy="620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25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30" y="461818"/>
            <a:ext cx="11459147" cy="564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655" y="369455"/>
            <a:ext cx="10769599" cy="634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4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35" y="385194"/>
            <a:ext cx="9966037" cy="619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236" y="674256"/>
            <a:ext cx="10104582" cy="603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3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1110255"/>
            <a:ext cx="9365673" cy="508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40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81" y="711200"/>
            <a:ext cx="10252364" cy="593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73" y="544944"/>
            <a:ext cx="10612582" cy="584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27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09" y="508001"/>
            <a:ext cx="10629733" cy="619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5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840509"/>
            <a:ext cx="10002981" cy="525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44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2" y="1348509"/>
            <a:ext cx="9366719" cy="378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53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295384"/>
            <a:ext cx="10982035" cy="637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2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27" y="374639"/>
            <a:ext cx="10871200" cy="610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2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3" y="2419927"/>
            <a:ext cx="9265808" cy="41379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640" y="420091"/>
            <a:ext cx="6160651" cy="9561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09818" y="24199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16875" y="1376218"/>
            <a:ext cx="13301238" cy="10437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037454" y="2938162"/>
            <a:ext cx="14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</a:t>
            </a:r>
            <a:r>
              <a:rPr lang="en-GB" dirty="0" smtClean="0"/>
              <a:t>etermined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030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4836" y="314036"/>
            <a:ext cx="9033164" cy="738909"/>
          </a:xfrm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Example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327" y="1132609"/>
            <a:ext cx="10455563" cy="4959928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46" y="1132609"/>
            <a:ext cx="10211616" cy="544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82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5927" y="1099021"/>
            <a:ext cx="981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So we get two  solutions of the given differential equation:</a:t>
            </a:r>
          </a:p>
          <a:p>
            <a:r>
              <a:rPr lang="en-GB" dirty="0" smtClean="0">
                <a:solidFill>
                  <a:srgbClr val="FF0000"/>
                </a:solidFill>
              </a:rPr>
              <a:t>                         y_1(x)=1/x     and   y_2(x)=x^4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1" y="1964322"/>
            <a:ext cx="94456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Moreover,             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   </a:t>
            </a:r>
            <a:r>
              <a:rPr lang="en-GB" dirty="0" smtClean="0">
                <a:solidFill>
                  <a:srgbClr val="FF0000"/>
                </a:solidFill>
              </a:rPr>
              <a:t>W[y_1,y_2](x)=5x^2</a:t>
            </a:r>
          </a:p>
          <a:p>
            <a:endParaRPr lang="en-GB" dirty="0"/>
          </a:p>
          <a:p>
            <a:r>
              <a:rPr lang="en-GB" dirty="0" smtClean="0"/>
              <a:t>is not equal to 0 for any x in  (-</a:t>
            </a:r>
            <a:r>
              <a:rPr lang="en-GB" dirty="0" err="1" smtClean="0"/>
              <a:t>infty</a:t>
            </a:r>
            <a:r>
              <a:rPr lang="en-GB" dirty="0" smtClean="0"/>
              <a:t>, 0) and in (0, </a:t>
            </a:r>
            <a:r>
              <a:rPr lang="en-GB" dirty="0" err="1" smtClean="0"/>
              <a:t>infty</a:t>
            </a:r>
            <a:r>
              <a:rPr lang="en-GB" dirty="0" smtClean="0"/>
              <a:t>).</a:t>
            </a:r>
          </a:p>
          <a:p>
            <a:endParaRPr lang="en-GB" dirty="0"/>
          </a:p>
          <a:p>
            <a:r>
              <a:rPr lang="en-GB" dirty="0" smtClean="0"/>
              <a:t>So  </a:t>
            </a:r>
            <a:r>
              <a:rPr lang="en-GB" dirty="0"/>
              <a:t>y_1(x)=1/x     and   y_2(x)=</a:t>
            </a:r>
            <a:r>
              <a:rPr lang="en-GB" dirty="0" smtClean="0"/>
              <a:t>x^4 </a:t>
            </a:r>
            <a:r>
              <a:rPr lang="en-GB" dirty="0" smtClean="0">
                <a:solidFill>
                  <a:srgbClr val="FF0000"/>
                </a:solidFill>
              </a:rPr>
              <a:t>are linearly independent </a:t>
            </a:r>
            <a:r>
              <a:rPr lang="en-GB" dirty="0" smtClean="0"/>
              <a:t>on</a:t>
            </a:r>
          </a:p>
          <a:p>
            <a:r>
              <a:rPr lang="en-GB" dirty="0" smtClean="0"/>
              <a:t> </a:t>
            </a:r>
          </a:p>
          <a:p>
            <a:r>
              <a:rPr lang="en-GB" dirty="0"/>
              <a:t>(-</a:t>
            </a:r>
            <a:r>
              <a:rPr lang="en-GB" dirty="0" err="1"/>
              <a:t>infty</a:t>
            </a:r>
            <a:r>
              <a:rPr lang="en-GB" dirty="0"/>
              <a:t>, 0) and </a:t>
            </a:r>
            <a:r>
              <a:rPr lang="en-GB" dirty="0" smtClean="0"/>
              <a:t> </a:t>
            </a:r>
            <a:r>
              <a:rPr lang="en-GB" dirty="0"/>
              <a:t>(0, </a:t>
            </a:r>
            <a:r>
              <a:rPr lang="en-GB" dirty="0" err="1"/>
              <a:t>infty</a:t>
            </a:r>
            <a:r>
              <a:rPr lang="en-GB" dirty="0" smtClean="0"/>
              <a:t>).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Thus, the general solution is </a:t>
            </a:r>
          </a:p>
          <a:p>
            <a:endParaRPr lang="en-GB" dirty="0"/>
          </a:p>
          <a:p>
            <a:r>
              <a:rPr lang="en-GB" dirty="0" smtClean="0"/>
              <a:t>                    y(x)=c_1(1/x)+c_2 x^4,  </a:t>
            </a:r>
          </a:p>
          <a:p>
            <a:endParaRPr lang="en-GB" dirty="0"/>
          </a:p>
          <a:p>
            <a:r>
              <a:rPr lang="en-GB" dirty="0" smtClean="0"/>
              <a:t>where x belongs to (-</a:t>
            </a:r>
            <a:r>
              <a:rPr lang="en-GB" dirty="0" err="1"/>
              <a:t>infty</a:t>
            </a:r>
            <a:r>
              <a:rPr lang="en-GB" dirty="0"/>
              <a:t>, 0)  </a:t>
            </a:r>
            <a:r>
              <a:rPr lang="en-GB" dirty="0" smtClean="0"/>
              <a:t>or  </a:t>
            </a:r>
            <a:r>
              <a:rPr lang="en-GB" dirty="0"/>
              <a:t>(0, </a:t>
            </a:r>
            <a:r>
              <a:rPr lang="en-GB" dirty="0" err="1"/>
              <a:t>infty</a:t>
            </a:r>
            <a:r>
              <a:rPr lang="en-GB" dirty="0"/>
              <a:t>).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680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482" y="286326"/>
            <a:ext cx="9513136" cy="21982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87053" y="2484582"/>
            <a:ext cx="8248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(16) then  </a:t>
            </a:r>
            <a:r>
              <a:rPr lang="en-GB" dirty="0" smtClean="0">
                <a:solidFill>
                  <a:srgbClr val="FF0000"/>
                </a:solidFill>
              </a:rPr>
              <a:t>we can construct the second solution y_2(x)</a:t>
            </a:r>
            <a:r>
              <a:rPr lang="en-GB" dirty="0" smtClean="0"/>
              <a:t>: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63" y="3407912"/>
            <a:ext cx="9818255" cy="8679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9892" y="4701309"/>
            <a:ext cx="917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Furthermore,  </a:t>
            </a:r>
            <a:r>
              <a:rPr lang="en-GB" dirty="0" smtClean="0">
                <a:solidFill>
                  <a:srgbClr val="FF0000"/>
                </a:solidFill>
              </a:rPr>
              <a:t>y_1(x) and y_2(x) are linearly independent</a:t>
            </a:r>
            <a:r>
              <a:rPr lang="en-GB" dirty="0" smtClean="0"/>
              <a:t>.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42765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19" y="314036"/>
            <a:ext cx="10926616" cy="59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1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41745"/>
            <a:ext cx="11176000" cy="635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5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62018" y="-3271982"/>
            <a:ext cx="6858000" cy="1340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844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52600" y="-3147291"/>
            <a:ext cx="6858000" cy="1285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0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286327"/>
            <a:ext cx="12007273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41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" y="387927"/>
            <a:ext cx="11212945" cy="613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20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6" y="748145"/>
            <a:ext cx="11868728" cy="572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41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0982"/>
            <a:ext cx="11933382" cy="637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9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818" y="715178"/>
            <a:ext cx="4913101" cy="6883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946" y="434108"/>
            <a:ext cx="6945745" cy="1856509"/>
          </a:xfrm>
        </p:spPr>
        <p:txBody>
          <a:bodyPr/>
          <a:lstStyle/>
          <a:p>
            <a:pPr algn="r"/>
            <a:r>
              <a:rPr lang="en-GB" b="1" dirty="0" smtClean="0"/>
              <a:t>HOMOGENEOUS EQUATIONS</a:t>
            </a:r>
            <a:endParaRPr lang="en-GB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9728" y="1356076"/>
            <a:ext cx="10326255" cy="27561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7309" y="4664900"/>
            <a:ext cx="107563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0070C0"/>
                </a:solidFill>
              </a:rPr>
              <a:t>The set of all solutions of (7)  is a</a:t>
            </a:r>
            <a:r>
              <a:rPr lang="en-GB" sz="2400" dirty="0" smtClean="0">
                <a:solidFill>
                  <a:srgbClr val="FF0000"/>
                </a:solidFill>
              </a:rPr>
              <a:t> vector space:</a:t>
            </a:r>
          </a:p>
          <a:p>
            <a:r>
              <a:rPr lang="en-GB" sz="2400" dirty="0">
                <a:solidFill>
                  <a:srgbClr val="FF0000"/>
                </a:solidFill>
              </a:rPr>
              <a:t> </a:t>
            </a:r>
            <a:endParaRPr lang="en-GB" sz="2400" dirty="0" smtClean="0">
              <a:solidFill>
                <a:srgbClr val="FF0000"/>
              </a:solidFill>
            </a:endParaRPr>
          </a:p>
          <a:p>
            <a:r>
              <a:rPr lang="en-GB" sz="2400" dirty="0">
                <a:solidFill>
                  <a:srgbClr val="FF0000"/>
                </a:solidFill>
              </a:rPr>
              <a:t> </a:t>
            </a:r>
            <a:r>
              <a:rPr lang="en-GB" sz="2400" dirty="0" smtClean="0">
                <a:solidFill>
                  <a:srgbClr val="FF0000"/>
                </a:solidFill>
              </a:rPr>
              <a:t>        </a:t>
            </a:r>
            <a:r>
              <a:rPr lang="en-GB" sz="2400" dirty="0" smtClean="0">
                <a:solidFill>
                  <a:srgbClr val="0070C0"/>
                </a:solidFill>
              </a:rPr>
              <a:t>*If  y_1, y_2 are solutions of (7), then so is y_1+y_2.</a:t>
            </a:r>
          </a:p>
          <a:p>
            <a:endParaRPr lang="en-GB" sz="2400" dirty="0" smtClean="0">
              <a:solidFill>
                <a:srgbClr val="0070C0"/>
              </a:solidFill>
            </a:endParaRPr>
          </a:p>
          <a:p>
            <a:r>
              <a:rPr lang="en-GB" sz="2400" dirty="0">
                <a:solidFill>
                  <a:srgbClr val="0070C0"/>
                </a:solidFill>
              </a:rPr>
              <a:t> </a:t>
            </a:r>
            <a:r>
              <a:rPr lang="en-GB" sz="2400" dirty="0" smtClean="0">
                <a:solidFill>
                  <a:srgbClr val="0070C0"/>
                </a:solidFill>
              </a:rPr>
              <a:t>        * If y is a solution of (7), then so is cy.</a:t>
            </a:r>
            <a:endParaRPr lang="en-GB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47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2437" y="-932873"/>
            <a:ext cx="12552218" cy="798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4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27" y="583783"/>
            <a:ext cx="11009746" cy="610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5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6618" y="0"/>
            <a:ext cx="12958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97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349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1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-7389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18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55" y="888582"/>
            <a:ext cx="11480800" cy="586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270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9528"/>
            <a:ext cx="11084328" cy="610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5196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308" y="304800"/>
            <a:ext cx="11222182" cy="622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048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83162" y="-2202872"/>
            <a:ext cx="6437746" cy="1147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124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06782" y="-3027218"/>
            <a:ext cx="6858000" cy="1291243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44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18" y="190499"/>
            <a:ext cx="10814755" cy="608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53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3" y="397164"/>
            <a:ext cx="11075091" cy="580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912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6" y="378690"/>
            <a:ext cx="10862654" cy="647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996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" y="397164"/>
            <a:ext cx="11462327" cy="622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144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2" y="895927"/>
            <a:ext cx="10474036" cy="536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6711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654" y="1847274"/>
            <a:ext cx="10658764" cy="378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99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73" y="645480"/>
            <a:ext cx="10006859" cy="191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26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24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28" y="228034"/>
            <a:ext cx="9725890" cy="668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4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1371</TotalTime>
  <Words>297</Words>
  <Application>Microsoft Office PowerPoint</Application>
  <PresentationFormat>Widescreen</PresentationFormat>
  <Paragraphs>57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Times New Roman</vt:lpstr>
      <vt:lpstr>Trebuchet MS</vt:lpstr>
      <vt:lpstr>Wingdings 3</vt:lpstr>
      <vt:lpstr>Facet</vt:lpstr>
      <vt:lpstr> Chapter 3   Second order linear differential equations  </vt:lpstr>
      <vt:lpstr>PowerPoint Presentation</vt:lpstr>
      <vt:lpstr>PowerPoint Presentation</vt:lpstr>
      <vt:lpstr>Example</vt:lpstr>
      <vt:lpstr>HOMOGENEOUS EQUATIONS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EQUATIONS  Chapter 3: Second linear DEqs</dc:title>
  <dc:creator>HP</dc:creator>
  <cp:lastModifiedBy>HP</cp:lastModifiedBy>
  <cp:revision>50</cp:revision>
  <dcterms:created xsi:type="dcterms:W3CDTF">2020-03-15T08:13:05Z</dcterms:created>
  <dcterms:modified xsi:type="dcterms:W3CDTF">2020-03-26T15:10:29Z</dcterms:modified>
</cp:coreProperties>
</file>

<file path=docProps/thumbnail.jpeg>
</file>